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uli Regular" panose="020B0604020202020204" charset="0"/>
      <p:regular r:id="rId31"/>
    </p:embeddedFont>
    <p:embeddedFont>
      <p:font typeface="Muli Regular Bold" panose="020B060402020202020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italic r:id="rId42"/>
    </p:embeddedFont>
    <p:embeddedFont>
      <p:font typeface="Poppins Medium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9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sv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9.svg"/><Relationship Id="rId10" Type="http://schemas.openxmlformats.org/officeDocument/2006/relationships/image" Target="../media/image44.sv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64.svg"/><Relationship Id="rId5" Type="http://schemas.openxmlformats.org/officeDocument/2006/relationships/image" Target="../media/image28.png"/><Relationship Id="rId10" Type="http://schemas.openxmlformats.org/officeDocument/2006/relationships/image" Target="../media/image63.png"/><Relationship Id="rId4" Type="http://schemas.openxmlformats.org/officeDocument/2006/relationships/image" Target="../media/image55.sv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6.svg"/><Relationship Id="rId7" Type="http://schemas.openxmlformats.org/officeDocument/2006/relationships/image" Target="../media/image29.svg"/><Relationship Id="rId12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2.svg"/><Relationship Id="rId5" Type="http://schemas.openxmlformats.org/officeDocument/2006/relationships/image" Target="../media/image68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8.png"/><Relationship Id="rId18" Type="http://schemas.openxmlformats.org/officeDocument/2006/relationships/image" Target="../media/image100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70.png"/><Relationship Id="rId17" Type="http://schemas.openxmlformats.org/officeDocument/2006/relationships/image" Target="../media/image99.png"/><Relationship Id="rId2" Type="http://schemas.openxmlformats.org/officeDocument/2006/relationships/image" Target="../media/image88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5" Type="http://schemas.openxmlformats.org/officeDocument/2006/relationships/image" Target="../media/image57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3" Type="http://schemas.openxmlformats.org/officeDocument/2006/relationships/image" Target="../media/image102.png"/><Relationship Id="rId7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70.png"/><Relationship Id="rId2" Type="http://schemas.openxmlformats.org/officeDocument/2006/relationships/image" Target="../media/image101.png"/><Relationship Id="rId16" Type="http://schemas.openxmlformats.org/officeDocument/2006/relationships/image" Target="../media/image112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28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135.png"/><Relationship Id="rId3" Type="http://schemas.openxmlformats.org/officeDocument/2006/relationships/image" Target="../media/image120.svg"/><Relationship Id="rId21" Type="http://schemas.openxmlformats.org/officeDocument/2006/relationships/image" Target="../media/image138.svg"/><Relationship Id="rId7" Type="http://schemas.openxmlformats.org/officeDocument/2006/relationships/image" Target="../media/image124.svg"/><Relationship Id="rId12" Type="http://schemas.openxmlformats.org/officeDocument/2006/relationships/image" Target="../media/image129.png"/><Relationship Id="rId17" Type="http://schemas.openxmlformats.org/officeDocument/2006/relationships/image" Target="../media/image134.sv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24" Type="http://schemas.openxmlformats.org/officeDocument/2006/relationships/image" Target="../media/image4.png"/><Relationship Id="rId5" Type="http://schemas.openxmlformats.org/officeDocument/2006/relationships/image" Target="../media/image122.svg"/><Relationship Id="rId15" Type="http://schemas.openxmlformats.org/officeDocument/2006/relationships/image" Target="../media/image132.svg"/><Relationship Id="rId23" Type="http://schemas.openxmlformats.org/officeDocument/2006/relationships/image" Target="../media/image140.svg"/><Relationship Id="rId10" Type="http://schemas.openxmlformats.org/officeDocument/2006/relationships/image" Target="../media/image127.png"/><Relationship Id="rId19" Type="http://schemas.openxmlformats.org/officeDocument/2006/relationships/image" Target="../media/image136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520805" y="1990090"/>
            <a:ext cx="5246391" cy="524637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092" b="-109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66898" y="7245985"/>
            <a:ext cx="3354204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0077E4"/>
                </a:solidFill>
                <a:latin typeface="Poppins Medium Bold"/>
              </a:rPr>
              <a:t>Indi</a:t>
            </a:r>
            <a:r>
              <a:rPr lang="en-US" sz="6999">
                <a:solidFill>
                  <a:srgbClr val="FFC800"/>
                </a:solidFill>
                <a:latin typeface="Poppins Medium Bold"/>
              </a:rPr>
              <a:t>key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725819" y="7762699"/>
            <a:ext cx="5048602" cy="504860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932764" y="7762699"/>
            <a:ext cx="5048602" cy="504860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122733" y="-1962502"/>
            <a:ext cx="5048602" cy="504860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316335" y="-1962502"/>
            <a:ext cx="5048602" cy="504860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355593" cy="35559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92447" y="1028700"/>
            <a:ext cx="355593" cy="35559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557615" y="1028700"/>
            <a:ext cx="355593" cy="35559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322783" y="1028700"/>
            <a:ext cx="355593" cy="3555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1485900"/>
            <a:ext cx="355593" cy="35559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792447" y="1485900"/>
            <a:ext cx="355593" cy="35559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557615" y="1485900"/>
            <a:ext cx="355593" cy="355593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3322783" y="1485900"/>
            <a:ext cx="355593" cy="35559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609624" y="8445507"/>
            <a:ext cx="355593" cy="355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5373370" y="8445507"/>
            <a:ext cx="355593" cy="35559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6138539" y="8445507"/>
            <a:ext cx="355593" cy="35559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6903707" y="8445507"/>
            <a:ext cx="355593" cy="35559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4609624" y="8902707"/>
            <a:ext cx="355593" cy="35559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5373370" y="8902707"/>
            <a:ext cx="355593" cy="355593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6138539" y="8902707"/>
            <a:ext cx="355593" cy="355593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6903707" y="8902707"/>
            <a:ext cx="355593" cy="355593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77520">
            <a:off x="17063169" y="3214830"/>
            <a:ext cx="2583723" cy="25837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77520">
            <a:off x="15806042" y="5759328"/>
            <a:ext cx="2583723" cy="25837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77520">
            <a:off x="14548915" y="8303825"/>
            <a:ext cx="2583723" cy="25837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577520">
            <a:off x="18450786" y="7188256"/>
            <a:ext cx="2583723" cy="25837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577520">
            <a:off x="17212257" y="9695111"/>
            <a:ext cx="2583723" cy="25837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577520">
            <a:off x="17034325" y="5887363"/>
            <a:ext cx="2583723" cy="25837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577520">
            <a:off x="15666800" y="9220209"/>
            <a:ext cx="2583723" cy="25837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577520">
            <a:off x="18456178" y="2949893"/>
            <a:ext cx="2583723" cy="258372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642069" y="8851903"/>
            <a:ext cx="355593" cy="35559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05816" y="8851903"/>
            <a:ext cx="355593" cy="355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170984" y="8851903"/>
            <a:ext cx="355593" cy="35559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2936153" y="8851903"/>
            <a:ext cx="355593" cy="35559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42069" y="9309103"/>
            <a:ext cx="355593" cy="35559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405816" y="9309103"/>
            <a:ext cx="355593" cy="35559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2170984" y="9309103"/>
            <a:ext cx="355593" cy="355593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2936153" y="9309103"/>
            <a:ext cx="355593" cy="355593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54" name="Freeform 5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56" name="Freeform 5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9290335" y="3371801"/>
            <a:ext cx="5108316" cy="5108316"/>
            <a:chOff x="0" y="0"/>
            <a:chExt cx="6350000" cy="6350000"/>
          </a:xfrm>
        </p:grpSpPr>
        <p:sp>
          <p:nvSpPr>
            <p:cNvPr id="60" name="Freeform 6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9609445" y="8413884"/>
            <a:ext cx="4838101" cy="94100"/>
            <a:chOff x="0" y="0"/>
            <a:chExt cx="1274232" cy="2478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274232" cy="24784"/>
            </a:xfrm>
            <a:custGeom>
              <a:avLst/>
              <a:gdLst/>
              <a:ahLst/>
              <a:cxnLst/>
              <a:rect l="l" t="t" r="r" b="b"/>
              <a:pathLst>
                <a:path w="1274232" h="24784">
                  <a:moveTo>
                    <a:pt x="0" y="0"/>
                  </a:moveTo>
                  <a:lnTo>
                    <a:pt x="1274232" y="0"/>
                  </a:lnTo>
                  <a:lnTo>
                    <a:pt x="1274232" y="24784"/>
                  </a:lnTo>
                  <a:lnTo>
                    <a:pt x="0" y="24784"/>
                  </a:lnTo>
                  <a:close/>
                </a:path>
              </a:pathLst>
            </a:custGeom>
            <a:solidFill>
              <a:srgbClr val="0074BD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41440" y="1863593"/>
            <a:ext cx="5206105" cy="6616524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5860182" y="450853"/>
            <a:ext cx="7093818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 err="1">
                <a:solidFill>
                  <a:srgbClr val="0077E4"/>
                </a:solidFill>
                <a:latin typeface="Poppins Medium Bold"/>
              </a:rPr>
              <a:t>Nossas</a:t>
            </a:r>
            <a:r>
              <a:rPr lang="en-US" sz="5999" dirty="0">
                <a:solidFill>
                  <a:srgbClr val="0077E4"/>
                </a:solidFill>
                <a:latin typeface="Poppins Medium Bold"/>
              </a:rPr>
              <a:t> Personas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3830082" y="3352618"/>
            <a:ext cx="5108316" cy="5108316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8" name="Group 68"/>
          <p:cNvGrpSpPr/>
          <p:nvPr/>
        </p:nvGrpSpPr>
        <p:grpSpPr>
          <a:xfrm>
            <a:off x="3965190" y="8480117"/>
            <a:ext cx="4838101" cy="94100"/>
            <a:chOff x="0" y="0"/>
            <a:chExt cx="1274232" cy="2478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274232" cy="24784"/>
            </a:xfrm>
            <a:custGeom>
              <a:avLst/>
              <a:gdLst/>
              <a:ahLst/>
              <a:cxnLst/>
              <a:rect l="l" t="t" r="r" b="b"/>
              <a:pathLst>
                <a:path w="1274232" h="24784">
                  <a:moveTo>
                    <a:pt x="0" y="0"/>
                  </a:moveTo>
                  <a:lnTo>
                    <a:pt x="1274232" y="0"/>
                  </a:lnTo>
                  <a:lnTo>
                    <a:pt x="1274232" y="24784"/>
                  </a:lnTo>
                  <a:lnTo>
                    <a:pt x="0" y="24784"/>
                  </a:lnTo>
                  <a:close/>
                </a:path>
              </a:pathLst>
            </a:custGeom>
            <a:solidFill>
              <a:srgbClr val="FCAF03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rcRect t="6143" b="19153"/>
          <a:stretch>
            <a:fillRect/>
          </a:stretch>
        </p:blipFill>
        <p:spPr>
          <a:xfrm>
            <a:off x="4168277" y="1607873"/>
            <a:ext cx="4770121" cy="6872244"/>
          </a:xfrm>
          <a:prstGeom prst="rect">
            <a:avLst/>
          </a:prstGeom>
        </p:spPr>
      </p:pic>
      <p:sp>
        <p:nvSpPr>
          <p:cNvPr id="72" name="TextBox 72"/>
          <p:cNvSpPr txBox="1"/>
          <p:nvPr/>
        </p:nvSpPr>
        <p:spPr>
          <a:xfrm>
            <a:off x="4168277" y="8686380"/>
            <a:ext cx="45077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77E4"/>
                </a:solidFill>
                <a:latin typeface="Open Sans"/>
              </a:rPr>
              <a:t>Débora Paixão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723549" y="8686380"/>
            <a:ext cx="44571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C800"/>
                </a:solidFill>
                <a:latin typeface="Open Sans"/>
              </a:rPr>
              <a:t>Marta Roberta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7368" y="163428"/>
            <a:ext cx="1386881" cy="23837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9539240" y="1130889"/>
            <a:ext cx="117521" cy="1950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421806" y="823849"/>
            <a:ext cx="2174942" cy="6603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730176" y="823849"/>
            <a:ext cx="1713280" cy="6603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97368" y="4169412"/>
            <a:ext cx="5081212" cy="60772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486400" y="1981436"/>
            <a:ext cx="7315200" cy="19563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383795" y="4105591"/>
            <a:ext cx="4846422" cy="61795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835431" y="4144024"/>
            <a:ext cx="6452569" cy="610266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74921" y="974417"/>
            <a:ext cx="25212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Como Funciona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7174" y="974417"/>
            <a:ext cx="166639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Sobre-nós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14880" y="954415"/>
            <a:ext cx="209240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</a:rPr>
              <a:t>E-commerce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6986" y="330893"/>
            <a:ext cx="1386881" cy="23837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46974" y="7200900"/>
            <a:ext cx="41148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09710" y="3225675"/>
            <a:ext cx="5315871" cy="53158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78878" y="330893"/>
            <a:ext cx="7582681" cy="75826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44209">
            <a:off x="15946759" y="8541547"/>
            <a:ext cx="41148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16151" y="3225675"/>
            <a:ext cx="5885348" cy="64868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4029" y="3225675"/>
            <a:ext cx="5578697" cy="64868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131037" y="3225675"/>
            <a:ext cx="5142308" cy="64868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68684" y="1028700"/>
            <a:ext cx="11313796" cy="748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6970" y="2437730"/>
            <a:ext cx="14725852" cy="8492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988" y="0"/>
            <a:ext cx="1241154" cy="21332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6068" y="504509"/>
            <a:ext cx="12703644" cy="11242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14619" y="466592"/>
            <a:ext cx="12703644" cy="1124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3988" y="0"/>
            <a:ext cx="1241154" cy="21332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3988" y="2614120"/>
            <a:ext cx="4182554" cy="34950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91990" y="2614120"/>
            <a:ext cx="9352507" cy="6892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71552" y="3625170"/>
            <a:ext cx="9272944" cy="42535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71552" y="8202556"/>
            <a:ext cx="9272944" cy="42535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02258" y="7878706"/>
            <a:ext cx="4114800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27531" y="4464923"/>
            <a:ext cx="284071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Medium"/>
              </a:rPr>
              <a:t>Fernandinho Pereira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7531" y="9040756"/>
            <a:ext cx="2840712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 Medium"/>
              </a:rPr>
              <a:t>Fernandinho Pereira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256352"/>
            <a:ext cx="15273137" cy="2887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814619" y="466592"/>
            <a:ext cx="12703644" cy="11242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13988" y="0"/>
            <a:ext cx="1241154" cy="21332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855142" y="5681976"/>
            <a:ext cx="13960635" cy="114632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55142" y="7371229"/>
            <a:ext cx="8327852" cy="32782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677106" y="7371229"/>
            <a:ext cx="4138671" cy="56204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46178" y="337361"/>
            <a:ext cx="13068708" cy="23367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78362" y="2852112"/>
            <a:ext cx="13804342" cy="11334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253013"/>
            <a:ext cx="1228041" cy="211069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-5400000">
            <a:off x="-1517817" y="5124450"/>
            <a:ext cx="10287000" cy="0"/>
          </a:xfrm>
          <a:prstGeom prst="line">
            <a:avLst/>
          </a:prstGeom>
          <a:ln w="38100" cap="flat">
            <a:solidFill>
              <a:srgbClr val="0077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19272" y="3018033"/>
            <a:ext cx="2446896" cy="36811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07441" y="8711217"/>
            <a:ext cx="1670558" cy="5470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178362" y="5926643"/>
            <a:ext cx="13804342" cy="15383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178362" y="4805145"/>
            <a:ext cx="13845479" cy="6767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178362" y="9760553"/>
            <a:ext cx="4066866" cy="8355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178362" y="7841240"/>
            <a:ext cx="13804342" cy="15383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5350" y="3809550"/>
            <a:ext cx="7634484" cy="6144088"/>
            <a:chOff x="0" y="0"/>
            <a:chExt cx="2010728" cy="1618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0728" cy="1618196"/>
            </a:xfrm>
            <a:custGeom>
              <a:avLst/>
              <a:gdLst/>
              <a:ahLst/>
              <a:cxnLst/>
              <a:rect l="l" t="t" r="r" b="b"/>
              <a:pathLst>
                <a:path w="2010728" h="1618196">
                  <a:moveTo>
                    <a:pt x="5070" y="0"/>
                  </a:moveTo>
                  <a:lnTo>
                    <a:pt x="2005658" y="0"/>
                  </a:lnTo>
                  <a:cubicBezTo>
                    <a:pt x="2008458" y="0"/>
                    <a:pt x="2010728" y="2270"/>
                    <a:pt x="2010728" y="5070"/>
                  </a:cubicBezTo>
                  <a:lnTo>
                    <a:pt x="2010728" y="1613126"/>
                  </a:lnTo>
                  <a:cubicBezTo>
                    <a:pt x="2010728" y="1614470"/>
                    <a:pt x="2010194" y="1615760"/>
                    <a:pt x="2009243" y="1616711"/>
                  </a:cubicBezTo>
                  <a:cubicBezTo>
                    <a:pt x="2008292" y="1617662"/>
                    <a:pt x="2007003" y="1618196"/>
                    <a:pt x="2005658" y="1618196"/>
                  </a:cubicBezTo>
                  <a:lnTo>
                    <a:pt x="5070" y="1618196"/>
                  </a:lnTo>
                  <a:cubicBezTo>
                    <a:pt x="2270" y="1618196"/>
                    <a:pt x="0" y="1615926"/>
                    <a:pt x="0" y="1613126"/>
                  </a:cubicBezTo>
                  <a:lnTo>
                    <a:pt x="0" y="5070"/>
                  </a:lnTo>
                  <a:cubicBezTo>
                    <a:pt x="0" y="2270"/>
                    <a:pt x="2270" y="0"/>
                    <a:pt x="5070" y="0"/>
                  </a:cubicBezTo>
                  <a:close/>
                </a:path>
              </a:pathLst>
            </a:custGeom>
            <a:solidFill>
              <a:srgbClr val="F5F6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1782" y="0"/>
            <a:ext cx="18288000" cy="137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8196" y="2004577"/>
            <a:ext cx="3479436" cy="68874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85350" y="2130681"/>
            <a:ext cx="7690806" cy="15427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059676" y="2004577"/>
            <a:ext cx="3549369" cy="39147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059676" y="6243172"/>
            <a:ext cx="3549369" cy="39147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04417" y="4127728"/>
            <a:ext cx="7235602" cy="69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77907" y="9014806"/>
            <a:ext cx="6368914" cy="7444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553392" y="5919322"/>
            <a:ext cx="4954722" cy="28185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76484" y="4940000"/>
            <a:ext cx="614928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rimo"/>
              </a:rPr>
              <a:t>Vejam os doces que preparamos esta manhã, estão com uma aparência muito boa não é? Venham à nossa loja experimentar alguns ou realizar uma encomenda!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3794" y="2787989"/>
            <a:ext cx="13914778" cy="76227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03794" y="3845889"/>
            <a:ext cx="13914778" cy="43281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903794" y="8452226"/>
            <a:ext cx="13914778" cy="43281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48933" y="2599237"/>
            <a:ext cx="2430091" cy="36819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259300" y="1950263"/>
            <a:ext cx="559273" cy="5592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87619" y="8452226"/>
            <a:ext cx="1952720" cy="63948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5400000">
            <a:off x="-1517817" y="5124450"/>
            <a:ext cx="10287000" cy="0"/>
          </a:xfrm>
          <a:prstGeom prst="line">
            <a:avLst/>
          </a:prstGeom>
          <a:ln w="38100" cap="flat">
            <a:solidFill>
              <a:srgbClr val="0077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40292" y="322408"/>
            <a:ext cx="947116" cy="1627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/>
          <a:srcRect t="7467" b="7467"/>
          <a:stretch>
            <a:fillRect/>
          </a:stretch>
        </p:blipFill>
        <p:spPr>
          <a:xfrm>
            <a:off x="3903794" y="482639"/>
            <a:ext cx="10427249" cy="6536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776332" y="618877"/>
            <a:ext cx="919332" cy="4098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6952838" y="380096"/>
            <a:ext cx="949857" cy="9498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4868725" y="606660"/>
            <a:ext cx="496729" cy="4967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03735" y="1729519"/>
            <a:ext cx="4150757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"/>
              </a:rPr>
              <a:t>Veja suas tarefas, </a:t>
            </a:r>
            <a:r>
              <a:rPr lang="en-US" sz="2799">
                <a:solidFill>
                  <a:srgbClr val="0077E4"/>
                </a:solidFill>
                <a:latin typeface="Arimo"/>
              </a:rPr>
              <a:t>Antonio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63958" y="2212841"/>
            <a:ext cx="1697167" cy="16971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8285" y="2212841"/>
            <a:ext cx="1697167" cy="16971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61182" y="2212841"/>
            <a:ext cx="1697167" cy="16971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29734" y="2212841"/>
            <a:ext cx="1697167" cy="16971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13903" y="909605"/>
            <a:ext cx="1017222" cy="4534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7045450" y="610837"/>
            <a:ext cx="1050998" cy="10509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849958" y="909605"/>
            <a:ext cx="549620" cy="54962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5400000">
            <a:off x="-1517817" y="5124450"/>
            <a:ext cx="10287000" cy="0"/>
          </a:xfrm>
          <a:prstGeom prst="line">
            <a:avLst/>
          </a:prstGeom>
          <a:ln w="38100" cap="flat">
            <a:solidFill>
              <a:srgbClr val="0077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9189177" y="5124450"/>
            <a:ext cx="10287000" cy="0"/>
          </a:xfrm>
          <a:prstGeom prst="line">
            <a:avLst/>
          </a:prstGeom>
          <a:ln w="38100" cap="flat">
            <a:solidFill>
              <a:srgbClr val="0077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760846" y="2696115"/>
            <a:ext cx="3088384" cy="311463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725163" y="6071697"/>
            <a:ext cx="3159749" cy="31866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 t="601" b="601"/>
          <a:stretch>
            <a:fillRect/>
          </a:stretch>
        </p:blipFill>
        <p:spPr>
          <a:xfrm>
            <a:off x="5063958" y="4048748"/>
            <a:ext cx="7828721" cy="314432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882324" y="7335948"/>
            <a:ext cx="2897344" cy="27796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156180" y="7335948"/>
            <a:ext cx="2897344" cy="277964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063958" y="610837"/>
            <a:ext cx="4992234" cy="7830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436705" y="649320"/>
            <a:ext cx="2421644" cy="59014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063958" y="1569364"/>
            <a:ext cx="2132260" cy="18494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28700" y="8452226"/>
            <a:ext cx="1670558" cy="54708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88055" y="2696115"/>
            <a:ext cx="2245882" cy="351305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40292" y="322408"/>
            <a:ext cx="947116" cy="1627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2542" y="8894625"/>
            <a:ext cx="3616233" cy="36162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0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89825" y="225000"/>
            <a:ext cx="3718375" cy="4080739"/>
            <a:chOff x="0" y="0"/>
            <a:chExt cx="1025401" cy="1125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0797" y="3488188"/>
            <a:ext cx="4101390" cy="958371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836760" y="1127203"/>
            <a:ext cx="3718375" cy="4080739"/>
            <a:chOff x="0" y="0"/>
            <a:chExt cx="1025401" cy="112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58697" y="4744515"/>
            <a:ext cx="3718375" cy="4080739"/>
            <a:chOff x="0" y="0"/>
            <a:chExt cx="1025401" cy="112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31966" y="10285989"/>
            <a:ext cx="3893320" cy="4272733"/>
            <a:chOff x="0" y="0"/>
            <a:chExt cx="1025401" cy="1125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1414" y="0"/>
                  </a:moveTo>
                  <a:lnTo>
                    <a:pt x="923987" y="0"/>
                  </a:lnTo>
                  <a:cubicBezTo>
                    <a:pt x="979996" y="0"/>
                    <a:pt x="1025401" y="45405"/>
                    <a:pt x="1025401" y="101414"/>
                  </a:cubicBezTo>
                  <a:lnTo>
                    <a:pt x="1025401" y="1023915"/>
                  </a:lnTo>
                  <a:cubicBezTo>
                    <a:pt x="1025401" y="1079924"/>
                    <a:pt x="979996" y="1125329"/>
                    <a:pt x="923987" y="1125329"/>
                  </a:cubicBezTo>
                  <a:lnTo>
                    <a:pt x="101414" y="1125329"/>
                  </a:lnTo>
                  <a:cubicBezTo>
                    <a:pt x="45405" y="1125329"/>
                    <a:pt x="0" y="1079924"/>
                    <a:pt x="0" y="1023915"/>
                  </a:cubicBezTo>
                  <a:lnTo>
                    <a:pt x="0" y="101414"/>
                  </a:lnTo>
                  <a:cubicBezTo>
                    <a:pt x="0" y="45405"/>
                    <a:pt x="45405" y="0"/>
                    <a:pt x="101414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75666" y="5713035"/>
            <a:ext cx="3718375" cy="4080739"/>
            <a:chOff x="0" y="0"/>
            <a:chExt cx="1025401" cy="11253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955270" y="561157"/>
            <a:ext cx="2587485" cy="258747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402206" y="1555254"/>
            <a:ext cx="2587485" cy="2587474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541111" y="6134449"/>
            <a:ext cx="2587485" cy="2587474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8504" b="-1850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07246" y="3900475"/>
            <a:ext cx="73770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CAF03"/>
                </a:solidFill>
                <a:latin typeface="Poppins Medium Bold"/>
              </a:rPr>
              <a:t>EQUIPE FRONT-END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7246" y="5339036"/>
            <a:ext cx="737703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Responsáveis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pela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experiência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usuário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e interface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gráfica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31312" y="3295308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FEFFFD"/>
                </a:solidFill>
                <a:latin typeface="Poppins Medium Bold"/>
              </a:rPr>
              <a:t>Vitória Cristinni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78247" y="4197510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FEFFFD"/>
                </a:solidFill>
                <a:latin typeface="Poppins Medium"/>
              </a:rPr>
              <a:t>Gustavo Gomes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00184" y="7895532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FEFFFD"/>
                </a:solidFill>
                <a:latin typeface="Poppins Medium Bold"/>
              </a:rPr>
              <a:t>Victor Leonel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17153" y="8864052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FEFFFD"/>
                </a:solidFill>
                <a:latin typeface="Poppins Medium Bold"/>
              </a:rPr>
              <a:t>Milena Souza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8955270" y="561157"/>
            <a:ext cx="2587485" cy="2587474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532" b="-16532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124142" y="5127974"/>
            <a:ext cx="2587485" cy="2587474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9124142" y="5127974"/>
            <a:ext cx="2587485" cy="2587474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3402206" y="1555254"/>
            <a:ext cx="2587485" cy="2587474"/>
            <a:chOff x="0" y="0"/>
            <a:chExt cx="6350000" cy="63499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8696" b="-18696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77520">
            <a:off x="16696462" y="2425608"/>
            <a:ext cx="2798310" cy="27983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77520">
            <a:off x="13973391" y="7937261"/>
            <a:ext cx="2798310" cy="27983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77520">
            <a:off x="18199326" y="6729040"/>
            <a:ext cx="2798310" cy="27983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577520">
            <a:off x="16857932" y="9444098"/>
            <a:ext cx="2798310" cy="27983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577520">
            <a:off x="15184120" y="8929755"/>
            <a:ext cx="2798310" cy="27983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577520">
            <a:off x="18205166" y="2138667"/>
            <a:ext cx="2798310" cy="27983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254188" y="162552"/>
            <a:ext cx="1549025" cy="256605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1352542" y="8894625"/>
            <a:ext cx="3616233" cy="361623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5189535" y="713428"/>
            <a:ext cx="320312" cy="320312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5877505" y="713428"/>
            <a:ext cx="320312" cy="320312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6566756" y="713428"/>
            <a:ext cx="320312" cy="320312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7256007" y="713428"/>
            <a:ext cx="320312" cy="320312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5189535" y="1125266"/>
            <a:ext cx="320312" cy="320312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5877505" y="1125266"/>
            <a:ext cx="320312" cy="320312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6566756" y="1125266"/>
            <a:ext cx="320312" cy="320312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7256007" y="1125266"/>
            <a:ext cx="320312" cy="32031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9" name="Group 39"/>
          <p:cNvGrpSpPr/>
          <p:nvPr/>
        </p:nvGrpSpPr>
        <p:grpSpPr>
          <a:xfrm rot="1577520">
            <a:off x="15334926" y="5181435"/>
            <a:ext cx="2798310" cy="279831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1577520">
            <a:off x="16665222" y="5320104"/>
            <a:ext cx="2798310" cy="279831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28745" y="3008950"/>
            <a:ext cx="3015991" cy="515943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40415" y="3008950"/>
            <a:ext cx="3015991" cy="5159432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1682" y="2974396"/>
            <a:ext cx="2866682" cy="522854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513639" y="2939842"/>
            <a:ext cx="2885627" cy="5263094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4253778" y="441328"/>
            <a:ext cx="927660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7E4"/>
                </a:solidFill>
                <a:latin typeface="Poppins Medium Bold"/>
              </a:rPr>
              <a:t>Formas de Monetização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77520">
            <a:off x="16696462" y="2425608"/>
            <a:ext cx="2798310" cy="27983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77520">
            <a:off x="13973391" y="7937261"/>
            <a:ext cx="2798310" cy="27983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77520">
            <a:off x="18199326" y="6729040"/>
            <a:ext cx="2798310" cy="27983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577520">
            <a:off x="16857932" y="9444098"/>
            <a:ext cx="2798310" cy="279831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577520">
            <a:off x="15184120" y="8929755"/>
            <a:ext cx="2798310" cy="27983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577520">
            <a:off x="18205166" y="2138667"/>
            <a:ext cx="2798310" cy="27983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254188" y="162552"/>
            <a:ext cx="1549025" cy="2566052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 rot="1577520">
            <a:off x="15334926" y="5181435"/>
            <a:ext cx="2798310" cy="279831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1577520">
            <a:off x="16665222" y="5320104"/>
            <a:ext cx="2798310" cy="279831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708247" y="692609"/>
            <a:ext cx="426422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7E4"/>
                </a:solidFill>
                <a:latin typeface="Poppins Medium"/>
              </a:rPr>
              <a:t>Resultados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1407275" y="4135161"/>
            <a:ext cx="5913610" cy="5913610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3276508" y="6457062"/>
            <a:ext cx="2459655" cy="245965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188" y="3949591"/>
            <a:ext cx="4730968" cy="6337409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046726" y="5152403"/>
            <a:ext cx="1121183" cy="112118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046726" y="3301244"/>
            <a:ext cx="1121183" cy="112118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6046726" y="7007012"/>
            <a:ext cx="1121183" cy="112118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7501284" y="3468896"/>
            <a:ext cx="5178385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Poppins"/>
              </a:rPr>
              <a:t>Aumento</a:t>
            </a:r>
            <a:r>
              <a:rPr lang="en-US" sz="3600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Poppins"/>
              </a:rPr>
              <a:t>Clientes</a:t>
            </a: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7501284" y="5334853"/>
            <a:ext cx="3928716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Poppins"/>
              </a:rPr>
              <a:t>Maior</a:t>
            </a:r>
            <a:r>
              <a:rPr lang="en-US" sz="36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/>
              </a:rPr>
              <a:t>Demanda</a:t>
            </a: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501284" y="7189461"/>
            <a:ext cx="6613116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Poppins"/>
              </a:rPr>
              <a:t>Gerenciamento</a:t>
            </a:r>
            <a:r>
              <a:rPr lang="en-US" sz="3600" dirty="0">
                <a:solidFill>
                  <a:srgbClr val="000000"/>
                </a:solidFill>
                <a:latin typeface="Poppins"/>
              </a:rPr>
              <a:t> do </a:t>
            </a:r>
            <a:r>
              <a:rPr lang="en-US" sz="3600" dirty="0" err="1">
                <a:solidFill>
                  <a:srgbClr val="000000"/>
                </a:solidFill>
                <a:latin typeface="Poppins"/>
              </a:rPr>
              <a:t>negócio</a:t>
            </a: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327022" y="3610375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27022" y="5460374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27022" y="7316143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03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5189535" y="713428"/>
            <a:ext cx="320312" cy="320312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5877505" y="713428"/>
            <a:ext cx="320312" cy="320312"/>
            <a:chOff x="0" y="0"/>
            <a:chExt cx="6350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6566756" y="713428"/>
            <a:ext cx="320312" cy="320312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7256007" y="713428"/>
            <a:ext cx="320312" cy="320312"/>
            <a:chOff x="0" y="0"/>
            <a:chExt cx="6350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5189535" y="1125266"/>
            <a:ext cx="320312" cy="320312"/>
            <a:chOff x="0" y="0"/>
            <a:chExt cx="6350000" cy="6350000"/>
          </a:xfrm>
        </p:grpSpPr>
        <p:sp>
          <p:nvSpPr>
            <p:cNvPr id="54" name="Freeform 5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5877505" y="1125266"/>
            <a:ext cx="320312" cy="320312"/>
            <a:chOff x="0" y="0"/>
            <a:chExt cx="6350000" cy="6350000"/>
          </a:xfrm>
        </p:grpSpPr>
        <p:sp>
          <p:nvSpPr>
            <p:cNvPr id="56" name="Freeform 5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6566756" y="1125266"/>
            <a:ext cx="320312" cy="320312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17256007" y="1125266"/>
            <a:ext cx="320312" cy="320312"/>
            <a:chOff x="0" y="0"/>
            <a:chExt cx="6350000" cy="6350000"/>
          </a:xfrm>
        </p:grpSpPr>
        <p:sp>
          <p:nvSpPr>
            <p:cNvPr id="60" name="Freeform 6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0410" y="3516053"/>
            <a:ext cx="2888141" cy="6471467"/>
            <a:chOff x="0" y="0"/>
            <a:chExt cx="909293" cy="2037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293" cy="2037455"/>
            </a:xfrm>
            <a:custGeom>
              <a:avLst/>
              <a:gdLst/>
              <a:ahLst/>
              <a:cxnLst/>
              <a:rect l="l" t="t" r="r" b="b"/>
              <a:pathLst>
                <a:path w="909293" h="2037455">
                  <a:moveTo>
                    <a:pt x="26806" y="0"/>
                  </a:moveTo>
                  <a:lnTo>
                    <a:pt x="882487" y="0"/>
                  </a:lnTo>
                  <a:cubicBezTo>
                    <a:pt x="897291" y="0"/>
                    <a:pt x="909293" y="12001"/>
                    <a:pt x="909293" y="26806"/>
                  </a:cubicBezTo>
                  <a:lnTo>
                    <a:pt x="909293" y="2010649"/>
                  </a:lnTo>
                  <a:cubicBezTo>
                    <a:pt x="909293" y="2017759"/>
                    <a:pt x="906469" y="2024577"/>
                    <a:pt x="901441" y="2029604"/>
                  </a:cubicBezTo>
                  <a:cubicBezTo>
                    <a:pt x="896414" y="2034631"/>
                    <a:pt x="889596" y="2037455"/>
                    <a:pt x="882487" y="2037455"/>
                  </a:cubicBezTo>
                  <a:lnTo>
                    <a:pt x="26806" y="2037455"/>
                  </a:lnTo>
                  <a:cubicBezTo>
                    <a:pt x="19697" y="2037455"/>
                    <a:pt x="12878" y="2034631"/>
                    <a:pt x="7851" y="2029604"/>
                  </a:cubicBezTo>
                  <a:cubicBezTo>
                    <a:pt x="2824" y="2024577"/>
                    <a:pt x="0" y="2017759"/>
                    <a:pt x="0" y="2010649"/>
                  </a:cubicBezTo>
                  <a:lnTo>
                    <a:pt x="0" y="26806"/>
                  </a:lnTo>
                  <a:cubicBezTo>
                    <a:pt x="0" y="19697"/>
                    <a:pt x="2824" y="12878"/>
                    <a:pt x="7851" y="7851"/>
                  </a:cubicBezTo>
                  <a:cubicBezTo>
                    <a:pt x="12878" y="2824"/>
                    <a:pt x="19697" y="0"/>
                    <a:pt x="26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0077E4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47236" y="3516053"/>
            <a:ext cx="2888141" cy="6471467"/>
            <a:chOff x="0" y="0"/>
            <a:chExt cx="909293" cy="2037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293" cy="2037455"/>
            </a:xfrm>
            <a:custGeom>
              <a:avLst/>
              <a:gdLst/>
              <a:ahLst/>
              <a:cxnLst/>
              <a:rect l="l" t="t" r="r" b="b"/>
              <a:pathLst>
                <a:path w="909293" h="2037455">
                  <a:moveTo>
                    <a:pt x="26806" y="0"/>
                  </a:moveTo>
                  <a:lnTo>
                    <a:pt x="882487" y="0"/>
                  </a:lnTo>
                  <a:cubicBezTo>
                    <a:pt x="897291" y="0"/>
                    <a:pt x="909293" y="12001"/>
                    <a:pt x="909293" y="26806"/>
                  </a:cubicBezTo>
                  <a:lnTo>
                    <a:pt x="909293" y="2010649"/>
                  </a:lnTo>
                  <a:cubicBezTo>
                    <a:pt x="909293" y="2017759"/>
                    <a:pt x="906469" y="2024577"/>
                    <a:pt x="901441" y="2029604"/>
                  </a:cubicBezTo>
                  <a:cubicBezTo>
                    <a:pt x="896414" y="2034631"/>
                    <a:pt x="889596" y="2037455"/>
                    <a:pt x="882487" y="2037455"/>
                  </a:cubicBezTo>
                  <a:lnTo>
                    <a:pt x="26806" y="2037455"/>
                  </a:lnTo>
                  <a:cubicBezTo>
                    <a:pt x="19697" y="2037455"/>
                    <a:pt x="12878" y="2034631"/>
                    <a:pt x="7851" y="2029604"/>
                  </a:cubicBezTo>
                  <a:cubicBezTo>
                    <a:pt x="2824" y="2024577"/>
                    <a:pt x="0" y="2017759"/>
                    <a:pt x="0" y="2010649"/>
                  </a:cubicBezTo>
                  <a:lnTo>
                    <a:pt x="0" y="26806"/>
                  </a:lnTo>
                  <a:cubicBezTo>
                    <a:pt x="0" y="19697"/>
                    <a:pt x="2824" y="12878"/>
                    <a:pt x="7851" y="7851"/>
                  </a:cubicBezTo>
                  <a:cubicBezTo>
                    <a:pt x="12878" y="2824"/>
                    <a:pt x="19697" y="0"/>
                    <a:pt x="26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0077E4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67781" y="3516053"/>
            <a:ext cx="2888141" cy="6471467"/>
            <a:chOff x="0" y="0"/>
            <a:chExt cx="909293" cy="2037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293" cy="2037455"/>
            </a:xfrm>
            <a:custGeom>
              <a:avLst/>
              <a:gdLst/>
              <a:ahLst/>
              <a:cxnLst/>
              <a:rect l="l" t="t" r="r" b="b"/>
              <a:pathLst>
                <a:path w="909293" h="2037455">
                  <a:moveTo>
                    <a:pt x="26806" y="0"/>
                  </a:moveTo>
                  <a:lnTo>
                    <a:pt x="882487" y="0"/>
                  </a:lnTo>
                  <a:cubicBezTo>
                    <a:pt x="897291" y="0"/>
                    <a:pt x="909293" y="12001"/>
                    <a:pt x="909293" y="26806"/>
                  </a:cubicBezTo>
                  <a:lnTo>
                    <a:pt x="909293" y="2010649"/>
                  </a:lnTo>
                  <a:cubicBezTo>
                    <a:pt x="909293" y="2017759"/>
                    <a:pt x="906469" y="2024577"/>
                    <a:pt x="901441" y="2029604"/>
                  </a:cubicBezTo>
                  <a:cubicBezTo>
                    <a:pt x="896414" y="2034631"/>
                    <a:pt x="889596" y="2037455"/>
                    <a:pt x="882487" y="2037455"/>
                  </a:cubicBezTo>
                  <a:lnTo>
                    <a:pt x="26806" y="2037455"/>
                  </a:lnTo>
                  <a:cubicBezTo>
                    <a:pt x="19697" y="2037455"/>
                    <a:pt x="12878" y="2034631"/>
                    <a:pt x="7851" y="2029604"/>
                  </a:cubicBezTo>
                  <a:cubicBezTo>
                    <a:pt x="2824" y="2024577"/>
                    <a:pt x="0" y="2017759"/>
                    <a:pt x="0" y="2010649"/>
                  </a:cubicBezTo>
                  <a:lnTo>
                    <a:pt x="0" y="26806"/>
                  </a:lnTo>
                  <a:cubicBezTo>
                    <a:pt x="0" y="19697"/>
                    <a:pt x="2824" y="12878"/>
                    <a:pt x="7851" y="7851"/>
                  </a:cubicBezTo>
                  <a:cubicBezTo>
                    <a:pt x="12878" y="2824"/>
                    <a:pt x="19697" y="0"/>
                    <a:pt x="26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0077E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69355" y="4054021"/>
            <a:ext cx="1674286" cy="16742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1580" y="5972195"/>
            <a:ext cx="1799451" cy="17994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32355" y="7632923"/>
            <a:ext cx="1948285" cy="19482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24865" y="4054021"/>
            <a:ext cx="1215064" cy="121506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161693" y="6316834"/>
            <a:ext cx="1341409" cy="134140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132660" y="7865245"/>
            <a:ext cx="1483640" cy="148364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865162" y="4054021"/>
            <a:ext cx="1293379" cy="129337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147004" y="6081287"/>
            <a:ext cx="1504857" cy="150485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127674" y="4054021"/>
            <a:ext cx="1493613" cy="149361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738348" y="6081287"/>
            <a:ext cx="1551636" cy="155163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9508793" y="8392944"/>
            <a:ext cx="2006118" cy="77737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150388" y="441328"/>
            <a:ext cx="471681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7E4"/>
                </a:solidFill>
                <a:latin typeface="Poppins Medium Bold"/>
              </a:rPr>
              <a:t>Tecnologias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70824" y="2416064"/>
            <a:ext cx="2607311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0077E4"/>
                </a:solidFill>
                <a:latin typeface="Poppins Medium Bold"/>
              </a:rPr>
              <a:t>Front - 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4324" y="2416064"/>
            <a:ext cx="2581655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>
                <a:solidFill>
                  <a:srgbClr val="0077E4"/>
                </a:solidFill>
                <a:latin typeface="Poppins Medium Bold"/>
              </a:rPr>
              <a:t>Back - 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59011" y="2416933"/>
            <a:ext cx="3286530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0077E4"/>
                </a:solidFill>
                <a:latin typeface="Poppins Medium Bold"/>
              </a:rPr>
              <a:t>Comunicação</a:t>
            </a:r>
            <a:endParaRPr lang="en-US" sz="3300" dirty="0">
              <a:solidFill>
                <a:srgbClr val="0077E4"/>
              </a:solidFill>
              <a:latin typeface="Poppins Medium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045541" y="2418966"/>
            <a:ext cx="3566869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dirty="0" err="1">
                <a:solidFill>
                  <a:srgbClr val="0077E4"/>
                </a:solidFill>
                <a:latin typeface="Poppins Medium Bold"/>
              </a:rPr>
              <a:t>Versionamento</a:t>
            </a:r>
            <a:endParaRPr lang="en-US" sz="3300" dirty="0">
              <a:solidFill>
                <a:srgbClr val="0077E4"/>
              </a:solidFill>
              <a:latin typeface="Poppins Medium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-1352542" y="8894625"/>
            <a:ext cx="3616233" cy="3616233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2388327" y="3516053"/>
            <a:ext cx="2888141" cy="6471467"/>
            <a:chOff x="0" y="0"/>
            <a:chExt cx="909293" cy="203745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09293" cy="2037455"/>
            </a:xfrm>
            <a:custGeom>
              <a:avLst/>
              <a:gdLst/>
              <a:ahLst/>
              <a:cxnLst/>
              <a:rect l="l" t="t" r="r" b="b"/>
              <a:pathLst>
                <a:path w="909293" h="2037455">
                  <a:moveTo>
                    <a:pt x="26806" y="0"/>
                  </a:moveTo>
                  <a:lnTo>
                    <a:pt x="882487" y="0"/>
                  </a:lnTo>
                  <a:cubicBezTo>
                    <a:pt x="897291" y="0"/>
                    <a:pt x="909293" y="12001"/>
                    <a:pt x="909293" y="26806"/>
                  </a:cubicBezTo>
                  <a:lnTo>
                    <a:pt x="909293" y="2010649"/>
                  </a:lnTo>
                  <a:cubicBezTo>
                    <a:pt x="909293" y="2017759"/>
                    <a:pt x="906469" y="2024577"/>
                    <a:pt x="901441" y="2029604"/>
                  </a:cubicBezTo>
                  <a:cubicBezTo>
                    <a:pt x="896414" y="2034631"/>
                    <a:pt x="889596" y="2037455"/>
                    <a:pt x="882487" y="2037455"/>
                  </a:cubicBezTo>
                  <a:lnTo>
                    <a:pt x="26806" y="2037455"/>
                  </a:lnTo>
                  <a:cubicBezTo>
                    <a:pt x="19697" y="2037455"/>
                    <a:pt x="12878" y="2034631"/>
                    <a:pt x="7851" y="2029604"/>
                  </a:cubicBezTo>
                  <a:cubicBezTo>
                    <a:pt x="2824" y="2024577"/>
                    <a:pt x="0" y="2017759"/>
                    <a:pt x="0" y="2010649"/>
                  </a:cubicBezTo>
                  <a:lnTo>
                    <a:pt x="0" y="26806"/>
                  </a:lnTo>
                  <a:cubicBezTo>
                    <a:pt x="0" y="19697"/>
                    <a:pt x="2824" y="12878"/>
                    <a:pt x="7851" y="7851"/>
                  </a:cubicBezTo>
                  <a:cubicBezTo>
                    <a:pt x="12878" y="2824"/>
                    <a:pt x="19697" y="0"/>
                    <a:pt x="268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0077E4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1577520">
            <a:off x="17525409" y="4454336"/>
            <a:ext cx="2176724" cy="2176724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1577520">
            <a:off x="15407211" y="8741692"/>
            <a:ext cx="2176724" cy="2176724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1577520">
            <a:off x="17651012" y="9913817"/>
            <a:ext cx="2176724" cy="2176724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1577520">
            <a:off x="16349002" y="9513724"/>
            <a:ext cx="2176724" cy="2176724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1577520">
            <a:off x="16466310" y="6598014"/>
            <a:ext cx="2176724" cy="2176724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1577520">
            <a:off x="17501109" y="6705881"/>
            <a:ext cx="2176724" cy="217672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577" y="0"/>
                  </a:moveTo>
                  <a:lnTo>
                    <a:pt x="745223" y="0"/>
                  </a:lnTo>
                  <a:cubicBezTo>
                    <a:pt x="782545" y="0"/>
                    <a:pt x="812800" y="30255"/>
                    <a:pt x="812800" y="67577"/>
                  </a:cubicBezTo>
                  <a:lnTo>
                    <a:pt x="812800" y="745223"/>
                  </a:lnTo>
                  <a:cubicBezTo>
                    <a:pt x="812800" y="782545"/>
                    <a:pt x="782545" y="812800"/>
                    <a:pt x="745223" y="812800"/>
                  </a:cubicBezTo>
                  <a:lnTo>
                    <a:pt x="67577" y="812800"/>
                  </a:lnTo>
                  <a:cubicBezTo>
                    <a:pt x="30255" y="812800"/>
                    <a:pt x="0" y="782545"/>
                    <a:pt x="0" y="745223"/>
                  </a:cubicBezTo>
                  <a:lnTo>
                    <a:pt x="0" y="67577"/>
                  </a:lnTo>
                  <a:cubicBezTo>
                    <a:pt x="0" y="30255"/>
                    <a:pt x="30255" y="0"/>
                    <a:pt x="675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2446" y="3963447"/>
            <a:ext cx="6386669" cy="4133369"/>
            <a:chOff x="0" y="0"/>
            <a:chExt cx="8515559" cy="55111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494" b="4494"/>
            <a:stretch>
              <a:fillRect/>
            </a:stretch>
          </p:blipFill>
          <p:spPr>
            <a:xfrm>
              <a:off x="0" y="0"/>
              <a:ext cx="8515559" cy="551115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1577520">
            <a:off x="16696462" y="2425608"/>
            <a:ext cx="2798310" cy="27983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577520">
            <a:off x="13973391" y="7937261"/>
            <a:ext cx="2798310" cy="27983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577520">
            <a:off x="18199326" y="6729040"/>
            <a:ext cx="2798310" cy="27983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577520">
            <a:off x="16857932" y="9444098"/>
            <a:ext cx="2798310" cy="27983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577520">
            <a:off x="15184120" y="8929755"/>
            <a:ext cx="2798310" cy="27983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577520">
            <a:off x="18205166" y="2138667"/>
            <a:ext cx="2798310" cy="27983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1352542" y="8894625"/>
            <a:ext cx="3616233" cy="361623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1" name="Group 41"/>
          <p:cNvGrpSpPr/>
          <p:nvPr/>
        </p:nvGrpSpPr>
        <p:grpSpPr>
          <a:xfrm rot="1577520">
            <a:off x="15334926" y="5181435"/>
            <a:ext cx="2798310" cy="279831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1577520">
            <a:off x="16665222" y="5320104"/>
            <a:ext cx="2798310" cy="2798310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2566" y="0"/>
                  </a:moveTo>
                  <a:lnTo>
                    <a:pt x="760234" y="0"/>
                  </a:lnTo>
                  <a:cubicBezTo>
                    <a:pt x="789265" y="0"/>
                    <a:pt x="812800" y="23535"/>
                    <a:pt x="812800" y="52566"/>
                  </a:cubicBezTo>
                  <a:lnTo>
                    <a:pt x="812800" y="760234"/>
                  </a:lnTo>
                  <a:cubicBezTo>
                    <a:pt x="812800" y="789265"/>
                    <a:pt x="789265" y="812800"/>
                    <a:pt x="760234" y="812800"/>
                  </a:cubicBezTo>
                  <a:lnTo>
                    <a:pt x="52566" y="812800"/>
                  </a:lnTo>
                  <a:cubicBezTo>
                    <a:pt x="23535" y="812800"/>
                    <a:pt x="0" y="789265"/>
                    <a:pt x="0" y="760234"/>
                  </a:cubicBezTo>
                  <a:lnTo>
                    <a:pt x="0" y="52566"/>
                  </a:lnTo>
                  <a:cubicBezTo>
                    <a:pt x="0" y="23535"/>
                    <a:pt x="2353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3346450" y="3517148"/>
            <a:ext cx="2786460" cy="5662782"/>
            <a:chOff x="0" y="0"/>
            <a:chExt cx="5001260" cy="1016381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125092"/>
              </a:stretch>
            </a:blipFill>
          </p:spPr>
        </p:sp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43354" y="3620295"/>
            <a:ext cx="8935907" cy="5456488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6132909" y="441328"/>
            <a:ext cx="602218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7E4"/>
                </a:solidFill>
                <a:latin typeface="Poppins Medium Bold"/>
              </a:rPr>
              <a:t>Visão de Futuro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6" t="6357" r="3833" b="5836"/>
          <a:stretch>
            <a:fillRect/>
          </a:stretch>
        </p:blipFill>
        <p:spPr>
          <a:xfrm>
            <a:off x="9144000" y="3894330"/>
            <a:ext cx="7937503" cy="24983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1856" t="9121" r="31267" b="7334"/>
          <a:stretch>
            <a:fillRect/>
          </a:stretch>
        </p:blipFill>
        <p:spPr>
          <a:xfrm>
            <a:off x="2162408" y="3323587"/>
            <a:ext cx="2320750" cy="37388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122733" y="-1962502"/>
            <a:ext cx="5048602" cy="504860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725819" y="7762699"/>
            <a:ext cx="5048602" cy="504860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932764" y="7762699"/>
            <a:ext cx="5048602" cy="504860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316335" y="-1962502"/>
            <a:ext cx="5048602" cy="504860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609624" y="8445507"/>
            <a:ext cx="355593" cy="35559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373370" y="8445507"/>
            <a:ext cx="355593" cy="355593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138539" y="8445507"/>
            <a:ext cx="355593" cy="35559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903707" y="8445507"/>
            <a:ext cx="355593" cy="35559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609624" y="8902707"/>
            <a:ext cx="355593" cy="355593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373370" y="8902707"/>
            <a:ext cx="355593" cy="355593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6138539" y="8902707"/>
            <a:ext cx="355593" cy="35559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903707" y="8902707"/>
            <a:ext cx="355593" cy="35559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028700" y="1028700"/>
            <a:ext cx="355593" cy="355593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792447" y="1028700"/>
            <a:ext cx="355593" cy="355593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557615" y="1028700"/>
            <a:ext cx="355593" cy="355593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3322783" y="1028700"/>
            <a:ext cx="355593" cy="35559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028700" y="1485900"/>
            <a:ext cx="355593" cy="355593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792447" y="1485900"/>
            <a:ext cx="355593" cy="355593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557615" y="1485900"/>
            <a:ext cx="355593" cy="355593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3322783" y="1485900"/>
            <a:ext cx="355593" cy="355593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6656663" y="4321172"/>
            <a:ext cx="1737711" cy="1743659"/>
            <a:chOff x="0" y="0"/>
            <a:chExt cx="2316948" cy="2324878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316948" cy="2316948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49657"/>
            <a:stretch>
              <a:fillRect/>
            </a:stretch>
          </p:blipFill>
          <p:spPr>
            <a:xfrm>
              <a:off x="0" y="1158474"/>
              <a:ext cx="2316948" cy="1166404"/>
            </a:xfrm>
            <a:prstGeom prst="rect">
              <a:avLst/>
            </a:prstGeom>
          </p:spPr>
        </p:pic>
      </p:grpSp>
      <p:sp>
        <p:nvSpPr>
          <p:cNvPr id="47" name="TextBox 47"/>
          <p:cNvSpPr txBox="1"/>
          <p:nvPr/>
        </p:nvSpPr>
        <p:spPr>
          <a:xfrm>
            <a:off x="3754575" y="8772792"/>
            <a:ext cx="22906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FFC800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Visibilidade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54576" y="8165468"/>
            <a:ext cx="330309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77E4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Impulsionamento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860798" y="2642135"/>
            <a:ext cx="1697385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77E4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Impacto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829049" y="2075205"/>
            <a:ext cx="2929910" cy="43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FFC800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Transformação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829048" y="1511297"/>
            <a:ext cx="2539781" cy="43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77E4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Colaboração</a:t>
            </a:r>
          </a:p>
        </p:txBody>
      </p:sp>
      <p:sp>
        <p:nvSpPr>
          <p:cNvPr id="54" name="TextBox 48">
            <a:extLst>
              <a:ext uri="{FF2B5EF4-FFF2-40B4-BE49-F238E27FC236}">
                <a16:creationId xmlns:a16="http://schemas.microsoft.com/office/drawing/2014/main" id="{2D974E76-79C0-7DC6-A5D1-C5AB69D0F2F7}"/>
              </a:ext>
            </a:extLst>
          </p:cNvPr>
          <p:cNvSpPr txBox="1"/>
          <p:nvPr/>
        </p:nvSpPr>
        <p:spPr>
          <a:xfrm>
            <a:off x="3754575" y="7619052"/>
            <a:ext cx="330309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0077E4"/>
                </a:solidFill>
                <a:latin typeface="Poppins Medium"/>
              </a:rPr>
              <a:t>#</a:t>
            </a:r>
            <a:r>
              <a:rPr lang="en-US" sz="2600" dirty="0">
                <a:solidFill>
                  <a:srgbClr val="000000"/>
                </a:solidFill>
                <a:latin typeface="Poppins Medium"/>
              </a:rPr>
              <a:t>Impulsionamento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2542" y="8894625"/>
            <a:ext cx="3616233" cy="36162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89825" y="225000"/>
            <a:ext cx="3718375" cy="4080739"/>
            <a:chOff x="0" y="0"/>
            <a:chExt cx="1025401" cy="1125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FFD02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36760" y="1127203"/>
            <a:ext cx="3718375" cy="4080739"/>
            <a:chOff x="0" y="0"/>
            <a:chExt cx="1025401" cy="11253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FFD02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58697" y="4744515"/>
            <a:ext cx="3718375" cy="4080739"/>
            <a:chOff x="0" y="0"/>
            <a:chExt cx="1025401" cy="11253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FFD02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01859" y="3517148"/>
            <a:ext cx="4101390" cy="958371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2975666" y="5713035"/>
            <a:ext cx="3718375" cy="4080739"/>
            <a:chOff x="0" y="0"/>
            <a:chExt cx="1025401" cy="11253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401" cy="1125329"/>
            </a:xfrm>
            <a:custGeom>
              <a:avLst/>
              <a:gdLst/>
              <a:ahLst/>
              <a:cxnLst/>
              <a:rect l="l" t="t" r="r" b="b"/>
              <a:pathLst>
                <a:path w="1025401" h="1125329">
                  <a:moveTo>
                    <a:pt x="106186" y="0"/>
                  </a:moveTo>
                  <a:lnTo>
                    <a:pt x="919216" y="0"/>
                  </a:lnTo>
                  <a:cubicBezTo>
                    <a:pt x="977860" y="0"/>
                    <a:pt x="1025401" y="47541"/>
                    <a:pt x="1025401" y="106186"/>
                  </a:cubicBezTo>
                  <a:lnTo>
                    <a:pt x="1025401" y="1019143"/>
                  </a:lnTo>
                  <a:cubicBezTo>
                    <a:pt x="1025401" y="1077788"/>
                    <a:pt x="977860" y="1125329"/>
                    <a:pt x="919216" y="1125329"/>
                  </a:cubicBezTo>
                  <a:lnTo>
                    <a:pt x="106186" y="1125329"/>
                  </a:lnTo>
                  <a:cubicBezTo>
                    <a:pt x="47541" y="1125329"/>
                    <a:pt x="0" y="1077788"/>
                    <a:pt x="0" y="1019143"/>
                  </a:cubicBezTo>
                  <a:lnTo>
                    <a:pt x="0" y="106186"/>
                  </a:lnTo>
                  <a:cubicBezTo>
                    <a:pt x="0" y="47541"/>
                    <a:pt x="47541" y="0"/>
                    <a:pt x="106186" y="0"/>
                  </a:cubicBezTo>
                  <a:close/>
                </a:path>
              </a:pathLst>
            </a:custGeom>
            <a:solidFill>
              <a:srgbClr val="FFD02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955270" y="561157"/>
            <a:ext cx="2587485" cy="2587474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EFFF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402206" y="1555254"/>
            <a:ext cx="2587485" cy="2587474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124142" y="5165930"/>
            <a:ext cx="2587485" cy="2587474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3541111" y="6134449"/>
            <a:ext cx="2587485" cy="2587474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8955270" y="580098"/>
            <a:ext cx="2587485" cy="2587474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93" r="-393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3402206" y="1555254"/>
            <a:ext cx="2587485" cy="2587474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415" b="-6415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307246" y="3900475"/>
            <a:ext cx="73770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77E4"/>
                </a:solidFill>
                <a:latin typeface="Poppins Medium Bold"/>
              </a:rPr>
              <a:t>EQUIPE BACK-END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7246" y="5339036"/>
            <a:ext cx="7556126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Responsáveis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pelas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funcionalidades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e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operações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 da </a:t>
            </a:r>
            <a:r>
              <a:rPr lang="en-US" sz="3999" dirty="0" err="1">
                <a:solidFill>
                  <a:srgbClr val="000000"/>
                </a:solidFill>
                <a:latin typeface="Muli Regular"/>
              </a:rPr>
              <a:t>plataforma</a:t>
            </a:r>
            <a:r>
              <a:rPr lang="en-US" sz="3999" dirty="0">
                <a:solidFill>
                  <a:srgbClr val="000000"/>
                </a:solidFill>
                <a:latin typeface="Muli Regular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731312" y="3295308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Poppins Medium Bold"/>
              </a:rPr>
              <a:t>Leandro Amaral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178247" y="4197510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Poppins Medium Bold"/>
              </a:rPr>
              <a:t>Pedro Neto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00184" y="7895532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Poppins Medium Bold"/>
              </a:rPr>
              <a:t>Isabella Lima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17153" y="8864052"/>
            <a:ext cx="3035401" cy="5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1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Poppins Medium Bold"/>
              </a:rPr>
              <a:t>Bruno Ribeiro</a:t>
            </a:r>
          </a:p>
        </p:txBody>
      </p: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3541111" y="6134449"/>
            <a:ext cx="2587485" cy="2587474"/>
            <a:chOff x="0" y="0"/>
            <a:chExt cx="6350000" cy="63499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7200" b="-1720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1427" y="3154022"/>
            <a:ext cx="7853300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Ajudar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o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microempreendedor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em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seu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problema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de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divulgação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garantindo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 um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espaço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para a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publicação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de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seus</a:t>
            </a:r>
            <a:r>
              <a:rPr lang="en-US" sz="3999" dirty="0">
                <a:solidFill>
                  <a:srgbClr val="000000"/>
                </a:solidFill>
                <a:latin typeface="Poppins Medium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Poppins Medium"/>
              </a:rPr>
              <a:t>serviços</a:t>
            </a:r>
            <a:endParaRPr lang="en-US" sz="3999" dirty="0">
              <a:solidFill>
                <a:srgbClr val="000000"/>
              </a:solidFill>
              <a:latin typeface="Poppins Medium"/>
            </a:endParaRPr>
          </a:p>
        </p:txBody>
      </p:sp>
      <p:grpSp>
        <p:nvGrpSpPr>
          <p:cNvPr id="4" name="Group 4"/>
          <p:cNvGrpSpPr/>
          <p:nvPr/>
        </p:nvGrpSpPr>
        <p:grpSpPr>
          <a:xfrm rot="1577520">
            <a:off x="16381002" y="1746679"/>
            <a:ext cx="2982908" cy="298290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577520">
            <a:off x="14929649" y="4684302"/>
            <a:ext cx="2982908" cy="298290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577520">
            <a:off x="13478296" y="7621925"/>
            <a:ext cx="2982908" cy="298290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577520">
            <a:off x="17983007" y="6334000"/>
            <a:ext cx="2982908" cy="29829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577520">
            <a:off x="16553124" y="9228164"/>
            <a:ext cx="2982908" cy="29829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577520">
            <a:off x="16347702" y="4832119"/>
            <a:ext cx="2982908" cy="29829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577520">
            <a:off x="14768894" y="8679891"/>
            <a:ext cx="2982908" cy="29829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577520">
            <a:off x="17989232" y="1440809"/>
            <a:ext cx="2982908" cy="29829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1407275" y="4135161"/>
            <a:ext cx="5913610" cy="5913610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3276508" y="5986122"/>
            <a:ext cx="2930595" cy="293059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819162" y="8721824"/>
            <a:ext cx="355593" cy="355593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8582909" y="8721824"/>
            <a:ext cx="355593" cy="355593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9348077" y="8721824"/>
            <a:ext cx="355593" cy="355593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113245" y="8721824"/>
            <a:ext cx="355593" cy="355593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7819162" y="9179024"/>
            <a:ext cx="355593" cy="355593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582909" y="9179024"/>
            <a:ext cx="355593" cy="355593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348077" y="9179024"/>
            <a:ext cx="355593" cy="355593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0113245" y="9179024"/>
            <a:ext cx="355593" cy="355593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3345803"/>
            <a:ext cx="5823679" cy="7149068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500596" y="962025"/>
            <a:ext cx="728680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CAF03"/>
                </a:solidFill>
                <a:latin typeface="Poppins Medium Bold"/>
              </a:rPr>
              <a:t>Contexto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423080" y="9899448"/>
            <a:ext cx="13835062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https://serasa.certificadodigital.com.br/blog/certificado-digital/quais-as-maiores-dificuldades-das-micro-e-pequenas-empresas-e-como-supera-las/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04000" y="4930058"/>
            <a:ext cx="1121183" cy="112118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904000" y="3078898"/>
            <a:ext cx="1121183" cy="11211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04000" y="6784666"/>
            <a:ext cx="1121183" cy="112118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131077" y="782069"/>
            <a:ext cx="1300906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77E4"/>
                </a:solidFill>
                <a:latin typeface="Poppins Medium Bold"/>
              </a:rPr>
              <a:t>Dificuldades do Microempreendedor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407275" y="4135161"/>
            <a:ext cx="5913610" cy="591361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276508" y="6457062"/>
            <a:ext cx="2459655" cy="245965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31074" t="24884" r="33793"/>
          <a:stretch>
            <a:fillRect/>
          </a:stretch>
        </p:blipFill>
        <p:spPr>
          <a:xfrm>
            <a:off x="435018" y="3624693"/>
            <a:ext cx="4430361" cy="66623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99232" y="3246550"/>
            <a:ext cx="2594669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Poppins"/>
              </a:rPr>
              <a:t>Marketing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13185" y="5089357"/>
            <a:ext cx="2874510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Poppins"/>
              </a:rPr>
              <a:t>Divulgação</a:t>
            </a: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99232" y="6928312"/>
            <a:ext cx="3937658" cy="61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Poppins"/>
              </a:rPr>
              <a:t>Baixa</a:t>
            </a:r>
            <a:r>
              <a:rPr lang="en-US" sz="36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oppins"/>
              </a:rPr>
              <a:t>demanda</a:t>
            </a:r>
            <a:endParaRPr lang="en-US" sz="36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84295" y="3388029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4295" y="5238028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84295" y="7093797"/>
            <a:ext cx="56059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uli Regular 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 rot="1577520">
            <a:off x="16381002" y="1746679"/>
            <a:ext cx="2982908" cy="29829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577520">
            <a:off x="14929649" y="4684302"/>
            <a:ext cx="2982908" cy="29829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577520">
            <a:off x="13478296" y="7621925"/>
            <a:ext cx="2982908" cy="29829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577520">
            <a:off x="17983007" y="6334000"/>
            <a:ext cx="2982908" cy="29829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1577520">
            <a:off x="16553124" y="9228164"/>
            <a:ext cx="2982908" cy="298290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1577520">
            <a:off x="16347702" y="4832119"/>
            <a:ext cx="2982908" cy="29829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1577520">
            <a:off x="14768894" y="8679891"/>
            <a:ext cx="2982908" cy="298290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1577520">
            <a:off x="17989232" y="1440809"/>
            <a:ext cx="2982908" cy="298290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7268" y="3581717"/>
            <a:ext cx="7152653" cy="30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171717"/>
                </a:solidFill>
                <a:latin typeface="Poppins"/>
              </a:rPr>
              <a:t>Catia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Cilene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, 48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anos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,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ramo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imobiliario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171717"/>
              </a:solidFill>
              <a:latin typeface="Poppi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171717"/>
                </a:solidFill>
                <a:latin typeface="Poppins"/>
              </a:rPr>
              <a:t>"É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muita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concorrência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,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não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tenho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recursos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para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ficar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 </a:t>
            </a:r>
            <a:r>
              <a:rPr lang="en-US" sz="3399" dirty="0" err="1">
                <a:solidFill>
                  <a:srgbClr val="171717"/>
                </a:solidFill>
                <a:latin typeface="Poppins"/>
              </a:rPr>
              <a:t>competindo</a:t>
            </a:r>
            <a:r>
              <a:rPr lang="en-US" sz="3399" dirty="0">
                <a:solidFill>
                  <a:srgbClr val="171717"/>
                </a:solidFill>
                <a:latin typeface="Poppins"/>
              </a:rPr>
              <a:t>"</a:t>
            </a:r>
          </a:p>
        </p:txBody>
      </p:sp>
      <p:grpSp>
        <p:nvGrpSpPr>
          <p:cNvPr id="3" name="Group 3"/>
          <p:cNvGrpSpPr/>
          <p:nvPr/>
        </p:nvGrpSpPr>
        <p:grpSpPr>
          <a:xfrm rot="1577520">
            <a:off x="16905218" y="2874890"/>
            <a:ext cx="2676151" cy="267615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1577520">
            <a:off x="15603119" y="5510413"/>
            <a:ext cx="2676151" cy="26761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1577520">
            <a:off x="14301021" y="8145936"/>
            <a:ext cx="2676151" cy="26761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1577520">
            <a:off x="18342475" y="6990459"/>
            <a:ext cx="2676151" cy="26761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577520">
            <a:off x="17059639" y="9586993"/>
            <a:ext cx="2676151" cy="26761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577520">
            <a:off x="16875342" y="5643029"/>
            <a:ext cx="2676151" cy="26761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577520">
            <a:off x="15458897" y="9095102"/>
            <a:ext cx="2676151" cy="26761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1577520">
            <a:off x="18348060" y="2600475"/>
            <a:ext cx="2676151" cy="26761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4966" y="0"/>
                  </a:moveTo>
                  <a:lnTo>
                    <a:pt x="757834" y="0"/>
                  </a:lnTo>
                  <a:cubicBezTo>
                    <a:pt x="772412" y="0"/>
                    <a:pt x="786393" y="5791"/>
                    <a:pt x="796701" y="16099"/>
                  </a:cubicBezTo>
                  <a:cubicBezTo>
                    <a:pt x="807009" y="26407"/>
                    <a:pt x="812800" y="40388"/>
                    <a:pt x="812800" y="54966"/>
                  </a:cubicBezTo>
                  <a:lnTo>
                    <a:pt x="812800" y="757834"/>
                  </a:lnTo>
                  <a:cubicBezTo>
                    <a:pt x="812800" y="772412"/>
                    <a:pt x="807009" y="786393"/>
                    <a:pt x="796701" y="796701"/>
                  </a:cubicBezTo>
                  <a:cubicBezTo>
                    <a:pt x="786393" y="807009"/>
                    <a:pt x="772412" y="812800"/>
                    <a:pt x="757834" y="812800"/>
                  </a:cubicBezTo>
                  <a:lnTo>
                    <a:pt x="54966" y="812800"/>
                  </a:lnTo>
                  <a:cubicBezTo>
                    <a:pt x="40388" y="812800"/>
                    <a:pt x="26407" y="807009"/>
                    <a:pt x="16099" y="796701"/>
                  </a:cubicBezTo>
                  <a:cubicBezTo>
                    <a:pt x="5791" y="786393"/>
                    <a:pt x="0" y="772412"/>
                    <a:pt x="0" y="757834"/>
                  </a:cubicBezTo>
                  <a:lnTo>
                    <a:pt x="0" y="54966"/>
                  </a:lnTo>
                  <a:cubicBezTo>
                    <a:pt x="0" y="40388"/>
                    <a:pt x="5791" y="26407"/>
                    <a:pt x="16099" y="16099"/>
                  </a:cubicBezTo>
                  <a:cubicBezTo>
                    <a:pt x="26407" y="5791"/>
                    <a:pt x="40388" y="0"/>
                    <a:pt x="549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 t="10299"/>
          <a:stretch>
            <a:fillRect/>
          </a:stretch>
        </p:blipFill>
        <p:spPr>
          <a:xfrm>
            <a:off x="-2162009" y="2522385"/>
            <a:ext cx="12974989" cy="67359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4973687" y="441325"/>
            <a:ext cx="834062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77E4"/>
                </a:solidFill>
                <a:latin typeface="Poppins Medium Bold"/>
              </a:rPr>
              <a:t>Pesquisas </a:t>
            </a:r>
            <a:r>
              <a:rPr lang="en-US" sz="5999">
                <a:solidFill>
                  <a:srgbClr val="FFC800"/>
                </a:solidFill>
                <a:latin typeface="Poppins Medium Bold"/>
              </a:rPr>
              <a:t>Realizadas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13201" y="9794673"/>
            <a:ext cx="1226736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https://docs.google.com/forms/d/e/1FAIpQLSflVrj6GEQYgdWy2L_x4N5k4_oWeQ1Q2OYmTBLyGmpFD98sHA/viewform?usp=sf_link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293151">
            <a:off x="3048377" y="4186443"/>
            <a:ext cx="2612060" cy="14872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6017"/>
          <a:stretch>
            <a:fillRect/>
          </a:stretch>
        </p:blipFill>
        <p:spPr>
          <a:xfrm>
            <a:off x="17632886" y="3141598"/>
            <a:ext cx="2716205" cy="755747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77520">
            <a:off x="16381002" y="1746679"/>
            <a:ext cx="2982908" cy="298290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577520">
            <a:off x="14929649" y="4684302"/>
            <a:ext cx="2982908" cy="298290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577520">
            <a:off x="13478296" y="7621925"/>
            <a:ext cx="2982908" cy="298290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577520">
            <a:off x="17983007" y="6334000"/>
            <a:ext cx="2982908" cy="29829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1577520">
            <a:off x="16553124" y="9228164"/>
            <a:ext cx="2982908" cy="29829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577520">
            <a:off x="16347702" y="4832119"/>
            <a:ext cx="2982908" cy="29829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1577520">
            <a:off x="14768894" y="8679891"/>
            <a:ext cx="2982908" cy="29829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577520">
            <a:off x="17989232" y="1440809"/>
            <a:ext cx="2982908" cy="29829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313" y="0"/>
                  </a:moveTo>
                  <a:lnTo>
                    <a:pt x="763487" y="0"/>
                  </a:lnTo>
                  <a:cubicBezTo>
                    <a:pt x="790722" y="0"/>
                    <a:pt x="812800" y="22078"/>
                    <a:pt x="812800" y="49313"/>
                  </a:cubicBezTo>
                  <a:lnTo>
                    <a:pt x="812800" y="763487"/>
                  </a:lnTo>
                  <a:cubicBezTo>
                    <a:pt x="812800" y="790722"/>
                    <a:pt x="790722" y="812800"/>
                    <a:pt x="763487" y="812800"/>
                  </a:cubicBezTo>
                  <a:lnTo>
                    <a:pt x="49313" y="812800"/>
                  </a:lnTo>
                  <a:cubicBezTo>
                    <a:pt x="22078" y="812800"/>
                    <a:pt x="0" y="790722"/>
                    <a:pt x="0" y="763487"/>
                  </a:cubicBezTo>
                  <a:lnTo>
                    <a:pt x="0" y="49313"/>
                  </a:lnTo>
                  <a:cubicBezTo>
                    <a:pt x="0" y="22078"/>
                    <a:pt x="22078" y="0"/>
                    <a:pt x="493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 l="29302" t="5366" r="31228" b="2688"/>
          <a:stretch>
            <a:fillRect/>
          </a:stretch>
        </p:blipFill>
        <p:spPr>
          <a:xfrm>
            <a:off x="5105239" y="2934163"/>
            <a:ext cx="2998373" cy="496698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217096" y="682248"/>
            <a:ext cx="785380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77E4"/>
                </a:solidFill>
                <a:latin typeface="Poppins Medium Bold"/>
              </a:rPr>
              <a:t>Propósito do </a:t>
            </a:r>
            <a:r>
              <a:rPr lang="en-US" sz="5999">
                <a:solidFill>
                  <a:srgbClr val="FFC800"/>
                </a:solidFill>
                <a:latin typeface="Poppins Medium Bold"/>
              </a:rPr>
              <a:t>Indikey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68068" y="3965416"/>
            <a:ext cx="4163034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0077E4"/>
                </a:solidFill>
                <a:latin typeface="Poppins Medium Bold"/>
              </a:rPr>
              <a:t>Impulsionamento</a:t>
            </a:r>
            <a:endParaRPr lang="en-US" sz="3499" dirty="0">
              <a:solidFill>
                <a:srgbClr val="0077E4"/>
              </a:solidFill>
              <a:latin typeface="Poppins Mediu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2169" y="3965416"/>
            <a:ext cx="2218210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0077E4"/>
                </a:solidFill>
                <a:latin typeface="Poppins Medium Bold"/>
              </a:rPr>
              <a:t>Conexão</a:t>
            </a:r>
            <a:endParaRPr lang="en-US" sz="3499" dirty="0">
              <a:solidFill>
                <a:srgbClr val="0077E4"/>
              </a:solidFill>
              <a:latin typeface="Poppins Medium Bold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019794">
            <a:off x="3184059" y="7221669"/>
            <a:ext cx="2864252" cy="163082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27067" y="8632825"/>
            <a:ext cx="2811533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0077E4"/>
                </a:solidFill>
                <a:latin typeface="Poppins Medium Bold"/>
              </a:rPr>
              <a:t>Visibilidade</a:t>
            </a:r>
            <a:endParaRPr lang="en-US" sz="3499" dirty="0">
              <a:solidFill>
                <a:srgbClr val="0077E4"/>
              </a:solidFill>
              <a:latin typeface="Poppins Medium Bold"/>
            </a:endParaRPr>
          </a:p>
        </p:txBody>
      </p:sp>
      <p:grpSp>
        <p:nvGrpSpPr>
          <p:cNvPr id="34" name="Group 34"/>
          <p:cNvGrpSpPr/>
          <p:nvPr/>
        </p:nvGrpSpPr>
        <p:grpSpPr>
          <a:xfrm rot="405666">
            <a:off x="7564032" y="9091697"/>
            <a:ext cx="4038953" cy="40389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405666">
            <a:off x="-2987478" y="4459163"/>
            <a:ext cx="4038953" cy="40389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0768">
            <a:off x="8161764" y="4873355"/>
            <a:ext cx="2612060" cy="1487229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rcRect l="646"/>
          <a:stretch>
            <a:fillRect/>
          </a:stretch>
        </p:blipFill>
        <p:spPr>
          <a:xfrm>
            <a:off x="11089332" y="2934163"/>
            <a:ext cx="7760835" cy="73528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77520">
            <a:off x="17063169" y="3214830"/>
            <a:ext cx="2583723" cy="25837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77520">
            <a:off x="15806042" y="5759328"/>
            <a:ext cx="2583723" cy="25837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77520">
            <a:off x="14548915" y="8303825"/>
            <a:ext cx="2583723" cy="25837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577520">
            <a:off x="18450786" y="7188256"/>
            <a:ext cx="2583723" cy="25837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577520">
            <a:off x="17212257" y="9695111"/>
            <a:ext cx="2583723" cy="25837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577520">
            <a:off x="17034325" y="5887363"/>
            <a:ext cx="2583723" cy="25837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577520">
            <a:off x="15666800" y="9220209"/>
            <a:ext cx="2583723" cy="25837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577520">
            <a:off x="18456178" y="2949893"/>
            <a:ext cx="2583723" cy="258372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405666">
            <a:off x="4869825" y="4518968"/>
            <a:ext cx="4038953" cy="403895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405666">
            <a:off x="7669291" y="2957815"/>
            <a:ext cx="4038953" cy="403895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05666">
            <a:off x="6837574" y="4505720"/>
            <a:ext cx="2572282" cy="2572282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1028700" y="5399019"/>
            <a:ext cx="373682" cy="373682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028700" y="6167562"/>
            <a:ext cx="373682" cy="373682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028700" y="6935912"/>
            <a:ext cx="373682" cy="37368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584203" y="5215973"/>
            <a:ext cx="2338239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Lealdade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584203" y="5984516"/>
            <a:ext cx="2509491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Confiança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584203" y="6752866"/>
            <a:ext cx="2616812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Tecnologia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630638" y="7760470"/>
            <a:ext cx="1975545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77E4"/>
                </a:solidFill>
                <a:latin typeface="Poppins Medium"/>
              </a:rPr>
              <a:t>#0077E4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327422" y="2804210"/>
            <a:ext cx="373682" cy="373682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2327422" y="3572753"/>
            <a:ext cx="373682" cy="373682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2327422" y="4341103"/>
            <a:ext cx="373682" cy="373682"/>
            <a:chOff x="0" y="0"/>
            <a:chExt cx="6350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2327422" y="5109453"/>
            <a:ext cx="373682" cy="373682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2896021" y="2621164"/>
            <a:ext cx="3082445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Acolhimento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896022" y="3389707"/>
            <a:ext cx="2471440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Otimismo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2896022" y="4158057"/>
            <a:ext cx="3344782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Concentração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896022" y="4926407"/>
            <a:ext cx="2433226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Poppins Medium"/>
              </a:rPr>
              <a:t>Felicidade</a:t>
            </a:r>
            <a:endParaRPr lang="en-US" sz="3500" dirty="0">
              <a:solidFill>
                <a:srgbClr val="000000"/>
              </a:solidFill>
              <a:latin typeface="Poppins Medium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971404" y="5944345"/>
            <a:ext cx="204222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C800"/>
                </a:solidFill>
                <a:latin typeface="Poppins Medium"/>
              </a:rPr>
              <a:t>#FFC800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7819162" y="8781630"/>
            <a:ext cx="355593" cy="355593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8582909" y="8781630"/>
            <a:ext cx="355593" cy="355593"/>
            <a:chOff x="0" y="0"/>
            <a:chExt cx="6350000" cy="6350000"/>
          </a:xfrm>
        </p:grpSpPr>
        <p:sp>
          <p:nvSpPr>
            <p:cNvPr id="60" name="Freeform 6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1" name="Group 61"/>
          <p:cNvGrpSpPr/>
          <p:nvPr/>
        </p:nvGrpSpPr>
        <p:grpSpPr>
          <a:xfrm>
            <a:off x="9348077" y="8781630"/>
            <a:ext cx="355593" cy="355593"/>
            <a:chOff x="0" y="0"/>
            <a:chExt cx="6350000" cy="6350000"/>
          </a:xfrm>
        </p:grpSpPr>
        <p:sp>
          <p:nvSpPr>
            <p:cNvPr id="62" name="Freeform 6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10113245" y="8781630"/>
            <a:ext cx="355593" cy="355593"/>
            <a:chOff x="0" y="0"/>
            <a:chExt cx="6350000" cy="6350000"/>
          </a:xfrm>
        </p:grpSpPr>
        <p:sp>
          <p:nvSpPr>
            <p:cNvPr id="64" name="Freeform 6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819162" y="9238830"/>
            <a:ext cx="355593" cy="355593"/>
            <a:chOff x="0" y="0"/>
            <a:chExt cx="6350000" cy="6350000"/>
          </a:xfrm>
        </p:grpSpPr>
        <p:sp>
          <p:nvSpPr>
            <p:cNvPr id="66" name="Freeform 6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8582909" y="9238830"/>
            <a:ext cx="355593" cy="355593"/>
            <a:chOff x="0" y="0"/>
            <a:chExt cx="6350000" cy="6350000"/>
          </a:xfrm>
        </p:grpSpPr>
        <p:sp>
          <p:nvSpPr>
            <p:cNvPr id="68" name="Freeform 6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9348077" y="9238830"/>
            <a:ext cx="355593" cy="355593"/>
            <a:chOff x="0" y="0"/>
            <a:chExt cx="6350000" cy="6350000"/>
          </a:xfrm>
        </p:grpSpPr>
        <p:sp>
          <p:nvSpPr>
            <p:cNvPr id="70" name="Freeform 7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113245" y="9238830"/>
            <a:ext cx="355593" cy="355593"/>
            <a:chOff x="0" y="0"/>
            <a:chExt cx="6350000" cy="6350000"/>
          </a:xfrm>
        </p:grpSpPr>
        <p:sp>
          <p:nvSpPr>
            <p:cNvPr id="72" name="Freeform 7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73" name="Group 73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74" name="Freeform 7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76" name="Freeform 7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78" name="Freeform 7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79" name="Group 79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80" name="Freeform 8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82" name="Freeform 8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83" name="Group 83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84" name="Freeform 8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86" name="Freeform 8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88" name="Freeform 8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sp>
        <p:nvSpPr>
          <p:cNvPr id="89" name="TextBox 89"/>
          <p:cNvSpPr txBox="1"/>
          <p:nvPr/>
        </p:nvSpPr>
        <p:spPr>
          <a:xfrm>
            <a:off x="4237494" y="633412"/>
            <a:ext cx="981301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77E4"/>
                </a:solidFill>
                <a:latin typeface="Poppins Medium Bold"/>
              </a:rPr>
              <a:t>Identidade </a:t>
            </a:r>
            <a:r>
              <a:rPr lang="en-US" sz="5999">
                <a:solidFill>
                  <a:srgbClr val="FFC800"/>
                </a:solidFill>
                <a:latin typeface="Poppins Medium Bold"/>
              </a:rPr>
              <a:t>Visual </a:t>
            </a:r>
            <a:r>
              <a:rPr lang="en-US" sz="5999">
                <a:solidFill>
                  <a:srgbClr val="0077E4"/>
                </a:solidFill>
                <a:latin typeface="Poppins Medium Bold"/>
              </a:rPr>
              <a:t>Indi</a:t>
            </a:r>
            <a:r>
              <a:rPr lang="en-US" sz="5999">
                <a:solidFill>
                  <a:srgbClr val="FFC800"/>
                </a:solidFill>
                <a:latin typeface="Poppins Medium Bold"/>
              </a:rPr>
              <a:t>key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577520">
            <a:off x="17063169" y="3214830"/>
            <a:ext cx="2583723" cy="25837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577520">
            <a:off x="15806042" y="5759328"/>
            <a:ext cx="2583723" cy="25837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77520">
            <a:off x="14548915" y="8303825"/>
            <a:ext cx="2583723" cy="25837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577520">
            <a:off x="18450786" y="7188256"/>
            <a:ext cx="2583723" cy="25837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577520">
            <a:off x="17212257" y="9695111"/>
            <a:ext cx="2583723" cy="25837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577520">
            <a:off x="17034325" y="5887363"/>
            <a:ext cx="2583723" cy="258372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577520">
            <a:off x="15666800" y="9220209"/>
            <a:ext cx="2583723" cy="25837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1577520">
            <a:off x="18456178" y="2949893"/>
            <a:ext cx="2583723" cy="258372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932" y="0"/>
                  </a:moveTo>
                  <a:lnTo>
                    <a:pt x="755868" y="0"/>
                  </a:lnTo>
                  <a:cubicBezTo>
                    <a:pt x="770967" y="0"/>
                    <a:pt x="785448" y="5998"/>
                    <a:pt x="796125" y="16675"/>
                  </a:cubicBezTo>
                  <a:cubicBezTo>
                    <a:pt x="806802" y="27352"/>
                    <a:pt x="812800" y="41833"/>
                    <a:pt x="812800" y="56932"/>
                  </a:cubicBezTo>
                  <a:lnTo>
                    <a:pt x="812800" y="755868"/>
                  </a:lnTo>
                  <a:cubicBezTo>
                    <a:pt x="812800" y="770967"/>
                    <a:pt x="806802" y="785448"/>
                    <a:pt x="796125" y="796125"/>
                  </a:cubicBezTo>
                  <a:cubicBezTo>
                    <a:pt x="785448" y="806802"/>
                    <a:pt x="770967" y="812800"/>
                    <a:pt x="755868" y="812800"/>
                  </a:cubicBezTo>
                  <a:lnTo>
                    <a:pt x="56932" y="812800"/>
                  </a:lnTo>
                  <a:cubicBezTo>
                    <a:pt x="41833" y="812800"/>
                    <a:pt x="27352" y="806802"/>
                    <a:pt x="16675" y="796125"/>
                  </a:cubicBezTo>
                  <a:cubicBezTo>
                    <a:pt x="5998" y="785448"/>
                    <a:pt x="0" y="770967"/>
                    <a:pt x="0" y="755868"/>
                  </a:cubicBezTo>
                  <a:lnTo>
                    <a:pt x="0" y="56932"/>
                  </a:lnTo>
                  <a:cubicBezTo>
                    <a:pt x="0" y="41833"/>
                    <a:pt x="5998" y="27352"/>
                    <a:pt x="16675" y="16675"/>
                  </a:cubicBezTo>
                  <a:cubicBezTo>
                    <a:pt x="27352" y="5998"/>
                    <a:pt x="41833" y="0"/>
                    <a:pt x="569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307246" y="0"/>
            <a:ext cx="2123164" cy="3517148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615223" y="8781630"/>
            <a:ext cx="355593" cy="35559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78969" y="8781630"/>
            <a:ext cx="355593" cy="355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144138" y="8781630"/>
            <a:ext cx="355593" cy="35559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2909306" y="8781630"/>
            <a:ext cx="355593" cy="35559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15223" y="9238830"/>
            <a:ext cx="355593" cy="35559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78969" y="9238830"/>
            <a:ext cx="355593" cy="355593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2144138" y="9238830"/>
            <a:ext cx="355593" cy="355593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2909306" y="9238830"/>
            <a:ext cx="355593" cy="355593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4859921" y="622303"/>
            <a:ext cx="355593" cy="355593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5623668" y="622303"/>
            <a:ext cx="355593" cy="355593"/>
            <a:chOff x="0" y="0"/>
            <a:chExt cx="6350000" cy="6350000"/>
          </a:xfrm>
        </p:grpSpPr>
        <p:sp>
          <p:nvSpPr>
            <p:cNvPr id="46" name="Freeform 4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6388836" y="622303"/>
            <a:ext cx="355593" cy="355593"/>
            <a:chOff x="0" y="0"/>
            <a:chExt cx="6350000" cy="6350000"/>
          </a:xfrm>
        </p:grpSpPr>
        <p:sp>
          <p:nvSpPr>
            <p:cNvPr id="48" name="Freeform 4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7154004" y="622303"/>
            <a:ext cx="355593" cy="355593"/>
            <a:chOff x="0" y="0"/>
            <a:chExt cx="6350000" cy="6350000"/>
          </a:xfrm>
        </p:grpSpPr>
        <p:sp>
          <p:nvSpPr>
            <p:cNvPr id="50" name="Freeform 5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4859921" y="1079503"/>
            <a:ext cx="355593" cy="355593"/>
            <a:chOff x="0" y="0"/>
            <a:chExt cx="6350000" cy="6350000"/>
          </a:xfrm>
        </p:grpSpPr>
        <p:sp>
          <p:nvSpPr>
            <p:cNvPr id="52" name="Freeform 5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5623668" y="1079503"/>
            <a:ext cx="355593" cy="355593"/>
            <a:chOff x="0" y="0"/>
            <a:chExt cx="6350000" cy="6350000"/>
          </a:xfrm>
        </p:grpSpPr>
        <p:sp>
          <p:nvSpPr>
            <p:cNvPr id="54" name="Freeform 5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6388836" y="1079503"/>
            <a:ext cx="355593" cy="355593"/>
            <a:chOff x="0" y="0"/>
            <a:chExt cx="6350000" cy="6350000"/>
          </a:xfrm>
        </p:grpSpPr>
        <p:sp>
          <p:nvSpPr>
            <p:cNvPr id="56" name="Freeform 5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800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7154004" y="1079503"/>
            <a:ext cx="355593" cy="355593"/>
            <a:chOff x="0" y="0"/>
            <a:chExt cx="6350000" cy="6350000"/>
          </a:xfrm>
        </p:grpSpPr>
        <p:sp>
          <p:nvSpPr>
            <p:cNvPr id="58" name="Freeform 5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77E4"/>
            </a:solidFill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"/>
          <a:srcRect l="29302" t="5366" r="31228" b="2688"/>
          <a:stretch>
            <a:fillRect/>
          </a:stretch>
        </p:blipFill>
        <p:spPr>
          <a:xfrm>
            <a:off x="7343220" y="3460208"/>
            <a:ext cx="3361415" cy="5568385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08277">
            <a:off x="10849693" y="6737816"/>
            <a:ext cx="1231016" cy="1991349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266826" y="5434873"/>
            <a:ext cx="1204523" cy="341783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4237658" y="633412"/>
            <a:ext cx="981268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77E4"/>
                </a:solidFill>
                <a:latin typeface="Poppins Medium Bold"/>
              </a:rPr>
              <a:t>Identidade </a:t>
            </a:r>
            <a:r>
              <a:rPr lang="en-US" sz="5999">
                <a:solidFill>
                  <a:srgbClr val="FFC800"/>
                </a:solidFill>
                <a:latin typeface="Poppins Medium Bold"/>
              </a:rPr>
              <a:t>Visual </a:t>
            </a:r>
            <a:r>
              <a:rPr lang="en-US" sz="5999">
                <a:solidFill>
                  <a:srgbClr val="0077E4"/>
                </a:solidFill>
                <a:latin typeface="Poppins Medium Bold"/>
              </a:rPr>
              <a:t>Indikey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740150" y="6702786"/>
            <a:ext cx="2627313" cy="93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"/>
              </a:rPr>
              <a:t>Poppins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796691" y="5046965"/>
            <a:ext cx="120327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77E4"/>
                </a:solidFill>
                <a:latin typeface="Poppins Medium Bold"/>
              </a:rPr>
              <a:t>Indi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831067" y="5046965"/>
            <a:ext cx="219953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Poppins"/>
              </a:rPr>
              <a:t>Indicar</a:t>
            </a:r>
            <a:endParaRPr lang="en-US" sz="50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186422" y="6422130"/>
            <a:ext cx="119687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C800"/>
                </a:solidFill>
                <a:latin typeface="Poppins Medium Bold"/>
              </a:rPr>
              <a:t>Key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191901" y="6422130"/>
            <a:ext cx="20757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"/>
              </a:rPr>
              <a:t>Chave</a:t>
            </a: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55119" y="6810038"/>
            <a:ext cx="1204523" cy="341783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846836">
            <a:off x="5718742" y="7359914"/>
            <a:ext cx="1333093" cy="2156475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13201914" y="5894401"/>
            <a:ext cx="170378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"/>
              </a:rPr>
              <a:t>Fonte: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572842" y="2428333"/>
            <a:ext cx="1114231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Slogan: Indikey a chave para o seu negócio.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260</Words>
  <Application>Microsoft Office PowerPoint</Application>
  <PresentationFormat>Personalizar</PresentationFormat>
  <Paragraphs>80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Muli Regular Bold</vt:lpstr>
      <vt:lpstr>Poppins Medium Bold</vt:lpstr>
      <vt:lpstr>Arial</vt:lpstr>
      <vt:lpstr>Poppins</vt:lpstr>
      <vt:lpstr>Poppins Medium</vt:lpstr>
      <vt:lpstr>Arimo</vt:lpstr>
      <vt:lpstr>Calibri</vt:lpstr>
      <vt:lpstr>Muli Regular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INDIKEY</dc:title>
  <cp:lastModifiedBy>LEANDRO CAVALCANTI AMARAL</cp:lastModifiedBy>
  <cp:revision>2</cp:revision>
  <dcterms:created xsi:type="dcterms:W3CDTF">2006-08-16T00:00:00Z</dcterms:created>
  <dcterms:modified xsi:type="dcterms:W3CDTF">2022-12-13T22:58:51Z</dcterms:modified>
  <dc:identifier>DAFTv7U4JPE</dc:identifier>
</cp:coreProperties>
</file>